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8" r:id="rId6"/>
    <p:sldId id="269" r:id="rId7"/>
    <p:sldId id="270" r:id="rId8"/>
    <p:sldId id="271" r:id="rId9"/>
    <p:sldId id="27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A5749-CF6A-9143-8010-0A0758556EA7}" type="datetimeFigureOut">
              <a:rPr lang="es-ES" smtClean="0"/>
              <a:t>15/9/19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F042B-457C-394F-9793-3D285183DC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600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A805-A09D-324C-ADC9-1E670DD5AAAF}" type="datetime1">
              <a:rPr lang="es-ES" smtClean="0"/>
              <a:t>15/9/19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75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A3274-0754-3047-B637-BD7737B989E5}" type="datetime1">
              <a:rPr lang="es-ES" smtClean="0"/>
              <a:t>15/9/19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7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80BF-964F-9C49-A746-59F223B2C82B}" type="datetime1">
              <a:rPr lang="es-ES" smtClean="0"/>
              <a:t>15/9/19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8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BE0A-9C50-F744-9C5F-F2FA7B63C573}" type="datetime1">
              <a:rPr lang="es-ES" smtClean="0"/>
              <a:t>15/9/19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31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865-C261-0947-BB87-9C69686DC01C}" type="datetime1">
              <a:rPr lang="es-ES" smtClean="0"/>
              <a:t>15/9/19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78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E29A-C5EA-5D4B-9FCE-E48AC0868800}" type="datetime1">
              <a:rPr lang="es-ES" smtClean="0"/>
              <a:t>15/9/19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380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0980-3ABF-0041-8565-21A930A99945}" type="datetime1">
              <a:rPr lang="es-ES" smtClean="0"/>
              <a:t>15/9/19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67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B6B0-028B-F54F-9BD9-F57F52051B29}" type="datetime1">
              <a:rPr lang="es-ES" smtClean="0"/>
              <a:t>15/9/19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20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C758C-97B4-6644-BD7E-94696B41E2B5}" type="datetime1">
              <a:rPr lang="es-ES" smtClean="0"/>
              <a:t>15/9/19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7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1738-0D52-1245-AFE6-EEEC0F1BE8FE}" type="datetime1">
              <a:rPr lang="es-ES" smtClean="0"/>
              <a:t>15/9/19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49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A927-655C-5142-8273-EEBE3B595621}" type="datetime1">
              <a:rPr lang="es-ES" smtClean="0"/>
              <a:t>15/9/19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15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9A0FC-4889-0C45-BFB1-252EB592DBFE}" type="datetime1">
              <a:rPr lang="es-ES" smtClean="0"/>
              <a:t>15/9/19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Fernando Sevilla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F11FC-1616-4B31-8616-8512C44E87A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49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sikam/My-Capstone-Projec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ikam/My-Capstone-Proj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 - The Battle of Neighborhoods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5778230"/>
            <a:ext cx="9144000" cy="505839"/>
          </a:xfrm>
        </p:spPr>
        <p:txBody>
          <a:bodyPr>
            <a:normAutofit/>
          </a:bodyPr>
          <a:lstStyle/>
          <a:p>
            <a:r>
              <a:rPr lang="es-ES" sz="900" dirty="0" err="1"/>
              <a:t>ssikam</a:t>
            </a:r>
            <a:r>
              <a:rPr lang="es-ES" sz="900" dirty="0"/>
              <a:t> (GitHub) </a:t>
            </a:r>
            <a:r>
              <a:rPr lang="es-ES" sz="900" dirty="0" err="1"/>
              <a:t>Effect</a:t>
            </a:r>
            <a:r>
              <a:rPr lang="es-ES" sz="900" dirty="0"/>
              <a:t> of </a:t>
            </a:r>
            <a:r>
              <a:rPr lang="es-ES" sz="900" dirty="0" err="1"/>
              <a:t>providing</a:t>
            </a:r>
            <a:r>
              <a:rPr lang="es-ES" sz="900" dirty="0"/>
              <a:t> </a:t>
            </a:r>
            <a:r>
              <a:rPr lang="es-ES" sz="900" dirty="0" err="1"/>
              <a:t>all</a:t>
            </a:r>
            <a:r>
              <a:rPr lang="es-ES" sz="900" dirty="0"/>
              <a:t> </a:t>
            </a:r>
            <a:r>
              <a:rPr lang="es-ES" sz="900" dirty="0" err="1"/>
              <a:t>the</a:t>
            </a:r>
            <a:r>
              <a:rPr lang="es-ES" sz="900" dirty="0"/>
              <a:t> </a:t>
            </a:r>
            <a:r>
              <a:rPr lang="es-ES" sz="900" dirty="0" err="1"/>
              <a:t>information</a:t>
            </a:r>
            <a:r>
              <a:rPr lang="es-ES" sz="900" dirty="0"/>
              <a:t> </a:t>
            </a:r>
            <a:r>
              <a:rPr lang="es-ES" sz="900" dirty="0" err="1"/>
              <a:t>about</a:t>
            </a:r>
            <a:r>
              <a:rPr lang="es-ES" sz="900" dirty="0"/>
              <a:t> </a:t>
            </a:r>
            <a:r>
              <a:rPr lang="es-ES" sz="900" dirty="0" err="1"/>
              <a:t>Capstone</a:t>
            </a:r>
            <a:r>
              <a:rPr lang="es-ES" sz="900" dirty="0"/>
              <a:t> Project: “</a:t>
            </a:r>
            <a:r>
              <a:rPr lang="es-ES" sz="900" b="1" dirty="0">
                <a:hlinkClick r:id="rId2"/>
              </a:rPr>
              <a:t>My-Capstone-Project</a:t>
            </a:r>
            <a:r>
              <a:rPr lang="es-ES" sz="900" b="1" dirty="0"/>
              <a:t>”</a:t>
            </a:r>
            <a:endParaRPr lang="es-ES" sz="900" dirty="0"/>
          </a:p>
          <a:p>
            <a:r>
              <a:rPr lang="es-ES" sz="900" dirty="0"/>
              <a:t> </a:t>
            </a:r>
            <a:r>
              <a:rPr lang="es-ES" sz="900" dirty="0" err="1"/>
              <a:t>Available</a:t>
            </a:r>
            <a:r>
              <a:rPr lang="es-ES" sz="900" dirty="0"/>
              <a:t> </a:t>
            </a:r>
            <a:r>
              <a:rPr lang="es-ES" sz="900" dirty="0" err="1"/>
              <a:t>from</a:t>
            </a:r>
            <a:r>
              <a:rPr lang="es-ES" sz="900" dirty="0"/>
              <a:t>: https://</a:t>
            </a:r>
            <a:r>
              <a:rPr lang="es-ES" sz="900" dirty="0" err="1"/>
              <a:t>github.com</a:t>
            </a:r>
            <a:r>
              <a:rPr lang="es-ES" sz="900" dirty="0"/>
              <a:t>/</a:t>
            </a:r>
            <a:r>
              <a:rPr lang="es-ES" sz="900" dirty="0" err="1"/>
              <a:t>ssikam</a:t>
            </a:r>
            <a:r>
              <a:rPr lang="es-ES" sz="900" dirty="0"/>
              <a:t>/</a:t>
            </a:r>
            <a:r>
              <a:rPr lang="es-ES" sz="900" dirty="0" err="1"/>
              <a:t>My</a:t>
            </a:r>
            <a:r>
              <a:rPr lang="es-ES" sz="900" dirty="0"/>
              <a:t>-</a:t>
            </a:r>
            <a:r>
              <a:rPr lang="es-ES" sz="900" dirty="0" err="1"/>
              <a:t>Capstone</a:t>
            </a:r>
            <a:r>
              <a:rPr lang="es-ES" sz="900" dirty="0"/>
              <a:t>-Project  [</a:t>
            </a:r>
            <a:r>
              <a:rPr lang="es-ES" sz="900" dirty="0" err="1"/>
              <a:t>Accessed</a:t>
            </a:r>
            <a:r>
              <a:rPr lang="es-ES" sz="900" dirty="0"/>
              <a:t> 03</a:t>
            </a:r>
            <a:r>
              <a:rPr lang="es-ES" sz="900" baseline="30000" dirty="0"/>
              <a:t>th</a:t>
            </a:r>
            <a:r>
              <a:rPr lang="es-ES" sz="900" dirty="0"/>
              <a:t> </a:t>
            </a:r>
            <a:r>
              <a:rPr lang="es-ES" sz="900" dirty="0" err="1"/>
              <a:t>Jan</a:t>
            </a:r>
            <a:r>
              <a:rPr lang="es-ES" sz="900" dirty="0"/>
              <a:t> 2019].</a:t>
            </a:r>
            <a:endParaRPr lang="de-DE" sz="9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972461-4192-9B4D-9880-1645E35D5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476820"/>
            <a:ext cx="1615966" cy="519418"/>
          </a:xfrm>
          <a:prstGeom prst="rect">
            <a:avLst/>
          </a:prstGeom>
        </p:spPr>
      </p:pic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C8FA35-0B59-B846-AC81-0FA01622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Fernando Sevilla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6E808945-F433-664B-8837-D31AB76FF7D7}"/>
              </a:ext>
            </a:extLst>
          </p:cNvPr>
          <p:cNvSpPr txBox="1">
            <a:spLocks/>
          </p:cNvSpPr>
          <p:nvPr/>
        </p:nvSpPr>
        <p:spPr>
          <a:xfrm>
            <a:off x="1524000" y="3896972"/>
            <a:ext cx="9144000" cy="1404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Applied Data Science Capstone</a:t>
            </a:r>
          </a:p>
          <a:p>
            <a:r>
              <a:rPr lang="it-IT" dirty="0"/>
              <a:t>IBM Data Science Professional Certificate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306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 dirty="0" err="1"/>
              <a:t>Introduction</a:t>
            </a:r>
            <a:br>
              <a:rPr lang="es-ES" sz="3600" b="1" dirty="0"/>
            </a:br>
            <a:r>
              <a:rPr lang="es-ES" sz="3600" b="1" dirty="0"/>
              <a:t>Business </a:t>
            </a:r>
            <a:r>
              <a:rPr lang="es-ES" sz="3600" b="1" dirty="0" err="1"/>
              <a:t>Problem</a:t>
            </a:r>
            <a:endParaRPr lang="de-DE" sz="36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200" b="1" u="sng" dirty="0">
                <a:latin typeface="VW Head Light" panose="020B0304040200000003" pitchFamily="34" charset="0"/>
              </a:rPr>
              <a:t>Part 1: Problem Description</a:t>
            </a:r>
          </a:p>
          <a:p>
            <a:pPr marL="0" indent="0">
              <a:buNone/>
            </a:pPr>
            <a:r>
              <a:rPr lang="es-ES" dirty="0" err="1"/>
              <a:t>After</a:t>
            </a:r>
            <a:r>
              <a:rPr lang="es-ES" dirty="0"/>
              <a:t> </a:t>
            </a:r>
            <a:r>
              <a:rPr lang="es-ES" dirty="0" err="1"/>
              <a:t>losing</a:t>
            </a:r>
            <a:r>
              <a:rPr lang="es-ES" dirty="0"/>
              <a:t>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dirty="0" err="1"/>
              <a:t>job</a:t>
            </a:r>
            <a:r>
              <a:rPr lang="es-ES" dirty="0"/>
              <a:t>, Fernando </a:t>
            </a:r>
            <a:r>
              <a:rPr lang="es-ES" dirty="0" err="1"/>
              <a:t>decided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compensation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he will use in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dirty="0" err="1"/>
              <a:t>venture</a:t>
            </a:r>
            <a:r>
              <a:rPr lang="es-ES" dirty="0"/>
              <a:t>: a sushi bar. </a:t>
            </a:r>
            <a:r>
              <a:rPr lang="es-ES" dirty="0" err="1"/>
              <a:t>It</a:t>
            </a:r>
            <a:r>
              <a:rPr lang="es-ES" dirty="0"/>
              <a:t> will be </a:t>
            </a:r>
            <a:r>
              <a:rPr lang="es-ES" dirty="0" err="1"/>
              <a:t>located</a:t>
            </a:r>
            <a:r>
              <a:rPr lang="es-ES" dirty="0"/>
              <a:t> in Santiago de Chile so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investigate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To open a sushi place,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Foursquare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communes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localities</a:t>
            </a:r>
            <a:r>
              <a:rPr lang="es-ES" dirty="0"/>
              <a:t> of Santiago (Chile). Santiago has 52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localities</a:t>
            </a:r>
            <a:r>
              <a:rPr lang="es-ES" dirty="0"/>
              <a:t> (</a:t>
            </a:r>
            <a:r>
              <a:rPr lang="es-ES" dirty="0" err="1"/>
              <a:t>communes</a:t>
            </a:r>
            <a:r>
              <a:rPr lang="es-ES" dirty="0"/>
              <a:t>) and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challenge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.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define </a:t>
            </a:r>
            <a:r>
              <a:rPr lang="es-ES" dirty="0" err="1"/>
              <a:t>our</a:t>
            </a:r>
            <a:r>
              <a:rPr lang="es-ES" dirty="0"/>
              <a:t> target </a:t>
            </a:r>
            <a:r>
              <a:rPr lang="es-ES" dirty="0" err="1"/>
              <a:t>audience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High </a:t>
            </a:r>
            <a:r>
              <a:rPr lang="es-ES" dirty="0" err="1"/>
              <a:t>schools</a:t>
            </a:r>
            <a:endParaRPr lang="es-ES" dirty="0"/>
          </a:p>
          <a:p>
            <a:pPr lvl="1"/>
            <a:r>
              <a:rPr lang="es-ES" dirty="0" err="1"/>
              <a:t>Universities</a:t>
            </a:r>
            <a:endParaRPr lang="es-ES" dirty="0"/>
          </a:p>
          <a:p>
            <a:pPr lvl="1"/>
            <a:r>
              <a:rPr lang="es-ES" dirty="0" err="1"/>
              <a:t>Offices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above</a:t>
            </a:r>
            <a:r>
              <a:rPr lang="es-ES" dirty="0"/>
              <a:t> </a:t>
            </a:r>
            <a:r>
              <a:rPr lang="es-ES" dirty="0" err="1"/>
              <a:t>serves</a:t>
            </a:r>
            <a:r>
              <a:rPr lang="es-ES" dirty="0"/>
              <a:t> to </a:t>
            </a:r>
            <a:r>
              <a:rPr lang="es-ES" dirty="0" err="1"/>
              <a:t>ensure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enough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and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so </a:t>
            </a:r>
            <a:r>
              <a:rPr lang="es-ES" dirty="0" err="1"/>
              <a:t>close</a:t>
            </a:r>
            <a:r>
              <a:rPr lang="es-ES" dirty="0"/>
              <a:t> to </a:t>
            </a:r>
            <a:r>
              <a:rPr lang="es-ES" dirty="0" err="1"/>
              <a:t>other</a:t>
            </a:r>
            <a:r>
              <a:rPr lang="es-ES" dirty="0"/>
              <a:t> sushi places.</a:t>
            </a:r>
          </a:p>
          <a:p>
            <a:endParaRPr lang="de-D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E41195-C5C8-0E46-BBB1-75CA3B21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</p:spTree>
    <p:extLst>
      <p:ext uri="{BB962C8B-B14F-4D97-AF65-F5344CB8AC3E}">
        <p14:creationId xmlns:p14="http://schemas.microsoft.com/office/powerpoint/2010/main" val="237576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b="1" i="1" dirty="0" err="1"/>
              <a:t>From</a:t>
            </a:r>
            <a:r>
              <a:rPr lang="es-ES" b="1" i="1" dirty="0"/>
              <a:t> Wikipedia (</a:t>
            </a:r>
            <a:r>
              <a:rPr lang="es-ES" b="1" i="1" dirty="0" err="1"/>
              <a:t>tables</a:t>
            </a:r>
            <a:r>
              <a:rPr lang="es-ES" b="1" i="1" dirty="0"/>
              <a:t>)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Locations</a:t>
            </a:r>
            <a:endParaRPr lang="es-ES" dirty="0"/>
          </a:p>
          <a:p>
            <a:r>
              <a:rPr lang="es-ES" dirty="0"/>
              <a:t>https://</a:t>
            </a:r>
            <a:r>
              <a:rPr lang="es-ES" dirty="0" err="1"/>
              <a:t>es.wikipedia.org</a:t>
            </a:r>
            <a:r>
              <a:rPr lang="es-ES" dirty="0"/>
              <a:t>/wiki/Anexo:Comunas_de_Chile_por_poblaci%C3%B3nPost </a:t>
            </a:r>
            <a:r>
              <a:rPr lang="es-ES" dirty="0" err="1"/>
              <a:t>Codes</a:t>
            </a:r>
            <a:endParaRPr lang="es-ES" dirty="0"/>
          </a:p>
          <a:p>
            <a:r>
              <a:rPr lang="es-ES" dirty="0"/>
              <a:t>https://</a:t>
            </a:r>
            <a:r>
              <a:rPr lang="es-ES" dirty="0" err="1"/>
              <a:t>es.wikipedia.org</a:t>
            </a:r>
            <a:r>
              <a:rPr lang="es-ES" dirty="0"/>
              <a:t>/wiki/Anexo:C%C3%B3digos_postales_de_Chile</a:t>
            </a:r>
          </a:p>
          <a:p>
            <a:pPr marL="0" indent="0">
              <a:buNone/>
            </a:pPr>
            <a:r>
              <a:rPr lang="es-ES" b="1" i="1" dirty="0" err="1"/>
              <a:t>From</a:t>
            </a:r>
            <a:r>
              <a:rPr lang="es-ES" b="1" i="1" dirty="0"/>
              <a:t> Files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Geo </a:t>
            </a:r>
            <a:r>
              <a:rPr lang="es-ES" dirty="0" err="1"/>
              <a:t>Location</a:t>
            </a:r>
            <a:r>
              <a:rPr lang="es-ES" dirty="0"/>
              <a:t> (</a:t>
            </a:r>
            <a:r>
              <a:rPr lang="es-ES" dirty="0" err="1"/>
              <a:t>latitude</a:t>
            </a:r>
            <a:r>
              <a:rPr lang="es-ES" dirty="0"/>
              <a:t>, </a:t>
            </a:r>
            <a:r>
              <a:rPr lang="es-ES" dirty="0" err="1"/>
              <a:t>longitude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locality</a:t>
            </a:r>
            <a:r>
              <a:rPr lang="es-ES" dirty="0"/>
              <a:t>)</a:t>
            </a:r>
          </a:p>
          <a:p>
            <a:r>
              <a:rPr lang="es-ES" dirty="0"/>
              <a:t>https://</a:t>
            </a:r>
            <a:r>
              <a:rPr lang="es-ES" dirty="0" err="1"/>
              <a:t>raw.githubusercontent.com</a:t>
            </a:r>
            <a:r>
              <a:rPr lang="es-ES" dirty="0"/>
              <a:t>/</a:t>
            </a:r>
            <a:r>
              <a:rPr lang="es-ES" dirty="0" err="1"/>
              <a:t>ssikam</a:t>
            </a:r>
            <a:r>
              <a:rPr lang="es-ES" dirty="0"/>
              <a:t>/</a:t>
            </a:r>
            <a:r>
              <a:rPr lang="es-ES" dirty="0" err="1"/>
              <a:t>My</a:t>
            </a:r>
            <a:r>
              <a:rPr lang="es-ES" dirty="0"/>
              <a:t>-</a:t>
            </a:r>
            <a:r>
              <a:rPr lang="es-ES" dirty="0" err="1"/>
              <a:t>Capstone</a:t>
            </a:r>
            <a:r>
              <a:rPr lang="es-ES" dirty="0"/>
              <a:t>-Project/master/chile%20geo%20public.csv</a:t>
            </a:r>
          </a:p>
          <a:p>
            <a:pPr marL="0" indent="0">
              <a:buNone/>
            </a:pPr>
            <a:r>
              <a:rPr lang="es-ES" b="1" i="1" dirty="0" err="1"/>
              <a:t>From</a:t>
            </a:r>
            <a:r>
              <a:rPr lang="es-ES" b="1" i="1" dirty="0"/>
              <a:t> </a:t>
            </a:r>
            <a:r>
              <a:rPr lang="es-ES" b="1" i="1" dirty="0" err="1"/>
              <a:t>Foursquare</a:t>
            </a:r>
            <a:r>
              <a:rPr lang="es-ES" b="1" i="1" dirty="0"/>
              <a:t> 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Venues</a:t>
            </a:r>
            <a:r>
              <a:rPr lang="es-ES" dirty="0"/>
              <a:t> </a:t>
            </a:r>
            <a:r>
              <a:rPr lang="es-ES" dirty="0" err="1"/>
              <a:t>Categorieshttps</a:t>
            </a:r>
            <a:r>
              <a:rPr lang="es-ES" dirty="0"/>
              <a:t>://</a:t>
            </a:r>
            <a:r>
              <a:rPr lang="es-ES" dirty="0" err="1"/>
              <a:t>developer.foursquare.com</a:t>
            </a:r>
            <a:r>
              <a:rPr lang="es-ES" dirty="0"/>
              <a:t>/</a:t>
            </a:r>
            <a:r>
              <a:rPr lang="es-ES" dirty="0" err="1"/>
              <a:t>docs</a:t>
            </a:r>
            <a:r>
              <a:rPr lang="es-ES" dirty="0"/>
              <a:t>/</a:t>
            </a:r>
            <a:r>
              <a:rPr lang="es-ES" dirty="0" err="1"/>
              <a:t>resources</a:t>
            </a:r>
            <a:r>
              <a:rPr lang="es-ES" dirty="0"/>
              <a:t>/</a:t>
            </a:r>
            <a:r>
              <a:rPr lang="es-ES" dirty="0" err="1"/>
              <a:t>categories</a:t>
            </a:r>
            <a:endParaRPr lang="es-ES" dirty="0"/>
          </a:p>
          <a:p>
            <a:pPr lvl="1"/>
            <a:r>
              <a:rPr lang="es-ES" dirty="0"/>
              <a:t>Sushi 4bf58dd8d48988d1d2941735 </a:t>
            </a:r>
          </a:p>
          <a:p>
            <a:pPr lvl="1"/>
            <a:r>
              <a:rPr lang="es-ES" dirty="0" err="1"/>
              <a:t>Highschool</a:t>
            </a:r>
            <a:r>
              <a:rPr lang="es-ES" dirty="0"/>
              <a:t> 4bf58dd8d48988d13d941735</a:t>
            </a:r>
          </a:p>
          <a:p>
            <a:pPr lvl="1"/>
            <a:r>
              <a:rPr lang="es-ES" dirty="0" err="1"/>
              <a:t>University</a:t>
            </a:r>
            <a:r>
              <a:rPr lang="es-ES" dirty="0"/>
              <a:t> 4bf58dd8d48988d1ae941735</a:t>
            </a:r>
          </a:p>
          <a:p>
            <a:pPr lvl="1"/>
            <a:r>
              <a:rPr lang="es-ES" dirty="0"/>
              <a:t>Office 4d4b7105d754a06375d81259</a:t>
            </a:r>
          </a:p>
          <a:p>
            <a:pPr marL="0" indent="0" algn="justLow">
              <a:buNone/>
            </a:pPr>
            <a:endParaRPr lang="en-US" b="1" dirty="0"/>
          </a:p>
          <a:p>
            <a:pPr marL="0" indent="0" algn="justLow">
              <a:buNone/>
            </a:pPr>
            <a:endParaRPr lang="en-US" b="1" dirty="0"/>
          </a:p>
          <a:p>
            <a:pPr algn="justLow"/>
            <a:endParaRPr lang="de-DE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155C90-038A-8E45-9279-F62AEAAB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</p:spTree>
    <p:extLst>
      <p:ext uri="{BB962C8B-B14F-4D97-AF65-F5344CB8AC3E}">
        <p14:creationId xmlns:p14="http://schemas.microsoft.com/office/powerpoint/2010/main" val="2780022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Methodology</a:t>
            </a:r>
            <a:endParaRPr lang="es-E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fontScale="70000" lnSpcReduction="20000"/>
          </a:bodyPr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sources</a:t>
            </a:r>
            <a:r>
              <a:rPr lang="es-ES" dirty="0"/>
              <a:t> of </a:t>
            </a:r>
            <a:r>
              <a:rPr lang="es-ES" dirty="0" err="1"/>
              <a:t>information</a:t>
            </a:r>
            <a:r>
              <a:rPr lang="es-ES" dirty="0"/>
              <a:t>: </a:t>
            </a:r>
            <a:r>
              <a:rPr lang="es-ES" dirty="0" err="1"/>
              <a:t>Locations</a:t>
            </a:r>
            <a:r>
              <a:rPr lang="es-ES" dirty="0"/>
              <a:t>, postal </a:t>
            </a:r>
            <a:r>
              <a:rPr lang="es-ES" dirty="0" err="1"/>
              <a:t>codes</a:t>
            </a:r>
            <a:r>
              <a:rPr lang="es-ES" dirty="0"/>
              <a:t>, </a:t>
            </a:r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.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total of 346 </a:t>
            </a:r>
            <a:r>
              <a:rPr lang="es-ES" dirty="0" err="1"/>
              <a:t>locations</a:t>
            </a:r>
            <a:r>
              <a:rPr lang="es-ES" dirty="0"/>
              <a:t> in Chile.</a:t>
            </a:r>
          </a:p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localities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Metropolitan</a:t>
            </a:r>
            <a:r>
              <a:rPr lang="es-ES" dirty="0"/>
              <a:t> </a:t>
            </a:r>
            <a:r>
              <a:rPr lang="es-ES" dirty="0" err="1"/>
              <a:t>Region</a:t>
            </a:r>
            <a:r>
              <a:rPr lang="es-ES" dirty="0"/>
              <a:t>,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"</a:t>
            </a:r>
            <a:r>
              <a:rPr lang="es-ES" dirty="0" err="1"/>
              <a:t>Metropolitan</a:t>
            </a:r>
            <a:r>
              <a:rPr lang="es-ES" dirty="0"/>
              <a:t> of Santiago" </a:t>
            </a:r>
            <a:r>
              <a:rPr lang="es-ES" dirty="0" err="1"/>
              <a:t>filter</a:t>
            </a:r>
            <a:r>
              <a:rPr lang="es-ES" dirty="0"/>
              <a:t>, </a:t>
            </a:r>
            <a:r>
              <a:rPr lang="es-ES" dirty="0" err="1"/>
              <a:t>leaving</a:t>
            </a:r>
            <a:r>
              <a:rPr lang="es-ES" dirty="0"/>
              <a:t> a total of 52 </a:t>
            </a:r>
            <a:r>
              <a:rPr lang="es-ES" dirty="0" err="1"/>
              <a:t>localities</a:t>
            </a:r>
            <a:r>
              <a:rPr lang="es-ES" dirty="0"/>
              <a:t>.</a:t>
            </a:r>
          </a:p>
          <a:p>
            <a:r>
              <a:rPr lang="es-ES" dirty="0" err="1"/>
              <a:t>Join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bases, </a:t>
            </a:r>
            <a:r>
              <a:rPr lang="es-ES" dirty="0" err="1"/>
              <a:t>leaving</a:t>
            </a:r>
            <a:r>
              <a:rPr lang="es-ES" dirty="0"/>
              <a:t> a </a:t>
            </a:r>
            <a:r>
              <a:rPr lang="es-ES" dirty="0" err="1"/>
              <a:t>size</a:t>
            </a:r>
            <a:r>
              <a:rPr lang="es-ES" dirty="0"/>
              <a:t> of (52.4)</a:t>
            </a:r>
          </a:p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look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of sushi restaurants, </a:t>
            </a:r>
            <a:r>
              <a:rPr lang="es-ES" dirty="0" err="1"/>
              <a:t>schools</a:t>
            </a:r>
            <a:r>
              <a:rPr lang="es-ES" dirty="0"/>
              <a:t>, </a:t>
            </a:r>
            <a:r>
              <a:rPr lang="es-ES" dirty="0" err="1"/>
              <a:t>universities</a:t>
            </a:r>
            <a:r>
              <a:rPr lang="es-ES" dirty="0"/>
              <a:t> and </a:t>
            </a:r>
            <a:r>
              <a:rPr lang="es-ES" dirty="0" err="1"/>
              <a:t>offices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Foursquare</a:t>
            </a:r>
            <a:r>
              <a:rPr lang="es-ES" dirty="0"/>
              <a:t> (</a:t>
            </a:r>
            <a:r>
              <a:rPr lang="es-ES" dirty="0" err="1"/>
              <a:t>venues</a:t>
            </a:r>
            <a:r>
              <a:rPr lang="es-ES" dirty="0"/>
              <a:t>)</a:t>
            </a:r>
          </a:p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locality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group</a:t>
            </a:r>
            <a:r>
              <a:rPr lang="es-ES" dirty="0"/>
              <a:t> and </a:t>
            </a:r>
            <a:r>
              <a:rPr lang="es-ES" dirty="0" err="1"/>
              <a:t>count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4 </a:t>
            </a:r>
            <a:r>
              <a:rPr lang="es-ES" dirty="0" err="1"/>
              <a:t>categories</a:t>
            </a:r>
            <a:endParaRPr lang="es-ES" dirty="0"/>
          </a:p>
          <a:p>
            <a:r>
              <a:rPr lang="es-ES" dirty="0" err="1"/>
              <a:t>We</a:t>
            </a:r>
            <a:r>
              <a:rPr lang="es-ES" dirty="0"/>
              <a:t> define </a:t>
            </a:r>
            <a:r>
              <a:rPr lang="es-ES" dirty="0" err="1"/>
              <a:t>weights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category</a:t>
            </a:r>
            <a:r>
              <a:rPr lang="es-ES" dirty="0"/>
              <a:t>, </a:t>
            </a:r>
            <a:r>
              <a:rPr lang="es-ES" dirty="0" err="1"/>
              <a:t>depending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recurrence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in </a:t>
            </a:r>
            <a:r>
              <a:rPr lang="es-ES" dirty="0" err="1"/>
              <a:t>our</a:t>
            </a:r>
            <a:r>
              <a:rPr lang="es-ES" dirty="0"/>
              <a:t> sushi bar</a:t>
            </a:r>
          </a:p>
          <a:p>
            <a:pPr lvl="1"/>
            <a:r>
              <a:rPr lang="es-ES" dirty="0"/>
              <a:t>Sushi restaurant: -1 </a:t>
            </a:r>
            <a:r>
              <a:rPr lang="es-ES" dirty="0" err="1"/>
              <a:t>points</a:t>
            </a:r>
            <a:endParaRPr lang="es-ES" dirty="0"/>
          </a:p>
          <a:p>
            <a:pPr lvl="1"/>
            <a:r>
              <a:rPr lang="es-ES" dirty="0" err="1"/>
              <a:t>Schools</a:t>
            </a:r>
            <a:r>
              <a:rPr lang="es-ES" dirty="0"/>
              <a:t>: 1 </a:t>
            </a:r>
            <a:r>
              <a:rPr lang="es-ES" dirty="0" err="1"/>
              <a:t>point</a:t>
            </a:r>
            <a:endParaRPr lang="es-ES" dirty="0"/>
          </a:p>
          <a:p>
            <a:pPr lvl="1"/>
            <a:r>
              <a:rPr lang="es-ES" dirty="0" err="1"/>
              <a:t>Universities</a:t>
            </a:r>
            <a:r>
              <a:rPr lang="es-ES" dirty="0"/>
              <a:t>: 2 </a:t>
            </a:r>
            <a:r>
              <a:rPr lang="es-ES" dirty="0" err="1"/>
              <a:t>points</a:t>
            </a:r>
            <a:endParaRPr lang="es-ES" dirty="0"/>
          </a:p>
          <a:p>
            <a:pPr lvl="1"/>
            <a:r>
              <a:rPr lang="es-ES" dirty="0" err="1"/>
              <a:t>Offices</a:t>
            </a:r>
            <a:r>
              <a:rPr lang="es-ES" dirty="0"/>
              <a:t>: 3 </a:t>
            </a:r>
            <a:r>
              <a:rPr lang="es-ES" dirty="0" err="1"/>
              <a:t>points</a:t>
            </a:r>
            <a:endParaRPr lang="es-ES" dirty="0"/>
          </a:p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calculate</a:t>
            </a:r>
            <a:r>
              <a:rPr lang="es-ES" dirty="0"/>
              <a:t> a final score and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resulting</a:t>
            </a:r>
            <a:r>
              <a:rPr lang="es-ES" dirty="0"/>
              <a:t> 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highest</a:t>
            </a:r>
            <a:r>
              <a:rPr lang="es-ES" dirty="0"/>
              <a:t> to </a:t>
            </a:r>
            <a:r>
              <a:rPr lang="es-ES" dirty="0" err="1"/>
              <a:t>lowest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place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highest</a:t>
            </a:r>
            <a:r>
              <a:rPr lang="es-ES" dirty="0"/>
              <a:t> score will be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will </a:t>
            </a: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sushi bar.</a:t>
            </a:r>
          </a:p>
          <a:p>
            <a:pPr marL="0" indent="0" algn="justLow">
              <a:buNone/>
            </a:pPr>
            <a:endParaRPr lang="de-DE" dirty="0">
              <a:latin typeface="VW Head Light" panose="020B0304040200000003" pitchFamily="34" charset="0"/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C19157-EF49-A848-A90D-AAA966B6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</p:spTree>
    <p:extLst>
      <p:ext uri="{BB962C8B-B14F-4D97-AF65-F5344CB8AC3E}">
        <p14:creationId xmlns:p14="http://schemas.microsoft.com/office/powerpoint/2010/main" val="1327264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FF140-935F-D540-B8A2-A5426989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Results</a:t>
            </a:r>
            <a:br>
              <a:rPr lang="es-ES" dirty="0"/>
            </a:br>
            <a:r>
              <a:rPr lang="es-ES" dirty="0" err="1"/>
              <a:t>Map“Metropolitana</a:t>
            </a:r>
            <a:r>
              <a:rPr lang="es-ES" dirty="0"/>
              <a:t> de </a:t>
            </a:r>
            <a:r>
              <a:rPr lang="es-ES" dirty="0" err="1"/>
              <a:t>Santiago”Localities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D7828B2-5B8A-1948-B742-2CA97D908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754" y="1825625"/>
            <a:ext cx="8102491" cy="4351338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99F98F-9644-9A4C-9B9F-E36A06DF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</p:spTree>
    <p:extLst>
      <p:ext uri="{BB962C8B-B14F-4D97-AF65-F5344CB8AC3E}">
        <p14:creationId xmlns:p14="http://schemas.microsoft.com/office/powerpoint/2010/main" val="71202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B73A4-79F1-CE43-9D0D-23BC69CE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Results</a:t>
            </a:r>
            <a:br>
              <a:rPr lang="es-ES" dirty="0"/>
            </a:br>
            <a:r>
              <a:rPr lang="es-ES" dirty="0"/>
              <a:t>Sushi Restaurant in Santiago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377CF8-251E-D04D-A745-72E028DE1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220" y="1825625"/>
            <a:ext cx="5891560" cy="4351338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F5FB82-FDF8-C844-BE19-3129CB1D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</p:spTree>
    <p:extLst>
      <p:ext uri="{BB962C8B-B14F-4D97-AF65-F5344CB8AC3E}">
        <p14:creationId xmlns:p14="http://schemas.microsoft.com/office/powerpoint/2010/main" val="378989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17D69-10AF-C147-AC8B-03B8BCC7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Score </a:t>
            </a:r>
            <a:r>
              <a:rPr lang="es-ES" dirty="0" err="1"/>
              <a:t>results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E20F72-08D7-C042-AC4A-D1069B77D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2582917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Thelocalitywithbestscoreis“Providencia”with234pts.</a:t>
            </a:r>
          </a:p>
          <a:p>
            <a:pPr marL="0" indent="0">
              <a:buNone/>
            </a:pPr>
            <a:r>
              <a:rPr lang="es-ES" sz="2000" dirty="0"/>
              <a:t>Withthisresultwemaximizethenumberofpotentialcustomerswhowillvisitoursushibar.</a:t>
            </a:r>
          </a:p>
          <a:p>
            <a:endParaRPr lang="es-ES" sz="20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35261C-00A0-D948-A96A-CF66AAE0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C3E109-49E9-7741-84DF-3958DB05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68" y="1789386"/>
            <a:ext cx="8012653" cy="42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1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3BBBC-9585-4C4C-8721-39C3A5D7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Discussion</a:t>
            </a:r>
            <a:br>
              <a:rPr lang="es-ES" dirty="0"/>
            </a:br>
            <a:r>
              <a:rPr lang="es-ES" dirty="0"/>
              <a:t>Providencia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02ED649-ED6B-D941-A06B-CE0FF4D01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9787" y="1690688"/>
            <a:ext cx="5699998" cy="4351338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C687B8-ACF0-204F-A919-F285DB43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1019B15-8B5F-8247-939C-E12AD8F1FEB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577255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Thereddotsarethecompetition.Ifwereviewtheplacesindepth,oursushibarshouldbelocatedwheretheyellow,greenandfuchsiadotsareconcentrated.</a:t>
            </a:r>
          </a:p>
          <a:p>
            <a:r>
              <a:rPr lang="es-ES" sz="2000" dirty="0" err="1"/>
              <a:t>WecanseethatthebestlocationthenisonEliodoroYáñezstreet</a:t>
            </a:r>
            <a:r>
              <a:rPr lang="es-ES" sz="2000" dirty="0"/>
              <a:t>.</a:t>
            </a:r>
          </a:p>
          <a:p>
            <a:r>
              <a:rPr lang="es-ES" sz="2000" dirty="0"/>
              <a:t>Toimprovetheanalysis,wecanaddmorecompetitors,forexample,nightbars.</a:t>
            </a:r>
          </a:p>
          <a:p>
            <a:pPr marL="0" indent="0"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36239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60938" y="209194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Danke</a:t>
            </a:r>
            <a:r>
              <a:rPr lang="en-US" dirty="0">
                <a:solidFill>
                  <a:srgbClr val="0070C0"/>
                </a:solidFill>
              </a:rPr>
              <a:t> Schön!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/>
            </a:br>
            <a:r>
              <a:rPr lang="en-US" sz="4800" dirty="0"/>
              <a:t>Capstone Project - The Battle of Neighborhoods</a:t>
            </a:r>
            <a:endParaRPr lang="de-DE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717916"/>
            <a:ext cx="9144000" cy="972766"/>
          </a:xfrm>
        </p:spPr>
        <p:txBody>
          <a:bodyPr/>
          <a:lstStyle/>
          <a:p>
            <a:r>
              <a:rPr lang="en-US" dirty="0"/>
              <a:t>Applied Data Science Capstone</a:t>
            </a:r>
          </a:p>
          <a:p>
            <a:r>
              <a:rPr lang="it-IT" dirty="0"/>
              <a:t>IBM Data Science Professional Certificate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972461-4192-9B4D-9880-1645E35D5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476820"/>
            <a:ext cx="1615966" cy="519418"/>
          </a:xfrm>
          <a:prstGeom prst="rect">
            <a:avLst/>
          </a:prstGeom>
        </p:spPr>
      </p:pic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C8FA35-0B59-B846-AC81-0FA01622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Fernando Sevilla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767214D-3E8A-4046-BC45-3EF0142E1DCC}"/>
              </a:ext>
            </a:extLst>
          </p:cNvPr>
          <p:cNvSpPr txBox="1">
            <a:spLocks/>
          </p:cNvSpPr>
          <p:nvPr/>
        </p:nvSpPr>
        <p:spPr>
          <a:xfrm>
            <a:off x="1524000" y="5778230"/>
            <a:ext cx="9144000" cy="505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00"/>
              <a:t>ssikam (GitHub) Effect of providing all the information about Capstone Project: “</a:t>
            </a:r>
            <a:r>
              <a:rPr lang="es-ES" sz="900" b="1">
                <a:hlinkClick r:id="rId3"/>
              </a:rPr>
              <a:t>My-Capstone-Project</a:t>
            </a:r>
            <a:r>
              <a:rPr lang="es-ES" sz="900" b="1"/>
              <a:t>”</a:t>
            </a:r>
            <a:endParaRPr lang="es-ES" sz="900"/>
          </a:p>
          <a:p>
            <a:r>
              <a:rPr lang="es-ES" sz="900"/>
              <a:t> Available from: https://github.com/ssikam/My-Capstone-Project  [Accessed 03</a:t>
            </a:r>
            <a:r>
              <a:rPr lang="es-ES" sz="900" baseline="30000"/>
              <a:t>th</a:t>
            </a:r>
            <a:r>
              <a:rPr lang="es-ES" sz="900"/>
              <a:t> Jan 2019].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7786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521</Words>
  <Application>Microsoft Macintosh PowerPoint</Application>
  <PresentationFormat>Panorámica</PresentationFormat>
  <Paragraphs>63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VW Head Light</vt:lpstr>
      <vt:lpstr>Office</vt:lpstr>
      <vt:lpstr>Capstone Project - The Battle of Neighborhoods</vt:lpstr>
      <vt:lpstr>Introduction Business Problem</vt:lpstr>
      <vt:lpstr>Data</vt:lpstr>
      <vt:lpstr>Methodology</vt:lpstr>
      <vt:lpstr>Results Map“Metropolitana de Santiago”Localities</vt:lpstr>
      <vt:lpstr>Results Sushi Restaurant in Santiago</vt:lpstr>
      <vt:lpstr>Score results</vt:lpstr>
      <vt:lpstr>Discussion Providencia</vt:lpstr>
      <vt:lpstr>Danke Schön!  Capstone Project - The Battle of Neighborhoods</vt:lpstr>
    </vt:vector>
  </TitlesOfParts>
  <Company>Volkswagen AG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The Battle of Neighborhoods</dc:title>
  <dc:creator>Sevilla Martinez, Fernando (NQ-SI/2A)</dc:creator>
  <cp:lastModifiedBy>Microsoft Office User</cp:lastModifiedBy>
  <cp:revision>9</cp:revision>
  <dcterms:created xsi:type="dcterms:W3CDTF">2019-09-10T14:20:32Z</dcterms:created>
  <dcterms:modified xsi:type="dcterms:W3CDTF">2019-09-15T15:23:04Z</dcterms:modified>
</cp:coreProperties>
</file>